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embeddedFontLst>
    <p:embeddedFont>
      <p:font typeface="CRWUCR+FranklinGothic-Book" panose="02000500000000000000" pitchFamily="2" charset="0"/>
      <p:regular r:id="rId46"/>
    </p:embeddedFont>
    <p:embeddedFont>
      <p:font typeface="DRCHBL+ArialMT" panose="02000500000000000000" pitchFamily="2" charset="0"/>
      <p:regular r:id="rId47"/>
    </p:embeddedFont>
    <p:embeddedFont>
      <p:font typeface="HVOHLA+Calibri" panose="02000500000000000000" pitchFamily="2" charset="0"/>
      <p:regular r:id="rId48"/>
    </p:embeddedFont>
    <p:embeddedFont>
      <p:font typeface="MQJUMS+FranklinGothic-Book,Bold" panose="02000500000000000000" pitchFamily="2" charset="0"/>
      <p:regular r:id="rId49"/>
    </p:embeddedFont>
    <p:embeddedFont>
      <p:font typeface="SJFHSO+Wingdings-Regular" panose="02000500000000000000" pitchFamily="2" charset="0"/>
      <p:regular r:id="rId50"/>
    </p:embeddedFont>
    <p:embeddedFont>
      <p:font typeface="ULSTJS+Arial-BoldMT" panose="02000500000000000000" pitchFamily="2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2"/>
  </p:normalViewPr>
  <p:slideViewPr>
    <p:cSldViewPr>
      <p:cViewPr varScale="1">
        <p:scale>
          <a:sx n="114" d="100"/>
          <a:sy n="114" d="100"/>
        </p:scale>
        <p:origin x="496" y="1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asepetruk/global-superst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6914" y="4424806"/>
            <a:ext cx="5888059" cy="498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2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MQJUMS+FranklinGothic-Book,Bold"/>
                <a:cs typeface="MQJUMS+FranklinGothic-Book,Bold"/>
              </a:rPr>
              <a:t>RETAIL &amp; MARKETING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744" y="5330321"/>
            <a:ext cx="11314804" cy="75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9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AsiaꢀPacificꢀisꢀtheꢀhighestꢀrevenueꢀgeneratingꢀmarket,ꢀwhereas,ꢀEuropeꢀisꢀhighestꢀProfitꢀ</a:t>
            </a:r>
          </a:p>
          <a:p>
            <a:pPr marL="34290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makingꢀmarket.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7289" y="5594862"/>
            <a:ext cx="10967975" cy="75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9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Inꢀcaseꢀofꢀboth,ꢀOverallꢀSalesꢀandꢀOverallꢀProfit,ꢀshareꢀofꢀTechnologyꢀisꢀhighest.</a:t>
            </a:r>
          </a:p>
          <a:p>
            <a:pPr marL="0" marR="0">
              <a:lnSpc>
                <a:spcPts val="2719"/>
              </a:lnSpc>
              <a:spcBef>
                <a:spcPts val="7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9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Furnitureꢀbeingꢀ2</a:t>
            </a:r>
            <a:r>
              <a:rPr sz="2400" baseline="29992" dirty="0">
                <a:solidFill>
                  <a:srgbClr val="000000"/>
                </a:solidFill>
                <a:latin typeface="HVOHLA+Calibri"/>
                <a:cs typeface="HVOHLA+Calibri"/>
              </a:rPr>
              <a:t>nd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ꢀhighestꢀshareholderꢀinꢀOverallꢀSales,ꢀitsꢀProfitꢀshareꢀisꢀtheꢀlowest.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5365" y="5061462"/>
            <a:ext cx="10438698" cy="149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Amongstꢀ</a:t>
            </a:r>
            <a:r>
              <a:rPr sz="2400" spc="-4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allꢀ</a:t>
            </a:r>
            <a:r>
              <a:rPr sz="2400" spc="-4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3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sub-categories,ꢀ</a:t>
            </a:r>
            <a:r>
              <a:rPr sz="2400" spc="-4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Phonesꢀ</a:t>
            </a:r>
            <a:r>
              <a:rPr sz="2400" spc="-3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areꢀ</a:t>
            </a:r>
            <a:r>
              <a:rPr sz="2400" spc="-4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generatingꢀ</a:t>
            </a:r>
            <a:r>
              <a:rPr sz="2400" spc="-49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highestꢀ</a:t>
            </a:r>
            <a:r>
              <a:rPr sz="2400" spc="-4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revenueꢀ</a:t>
            </a:r>
            <a:r>
              <a:rPr sz="2400" spc="-4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forꢀ</a:t>
            </a:r>
            <a:r>
              <a:rPr sz="2400" spc="-4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</a:p>
          <a:p>
            <a:pPr marL="28575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superstore.</a:t>
            </a:r>
          </a:p>
          <a:p>
            <a:pPr marL="0" marR="0">
              <a:lnSpc>
                <a:spcPts val="2719"/>
              </a:lnSpc>
              <a:spcBef>
                <a:spcPts val="7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Inꢀtermsꢀofꢀprofit,ꢀCopiersꢀmakeꢀhighestꢀprofit</a:t>
            </a:r>
          </a:p>
          <a:p>
            <a:pPr marL="0" marR="0">
              <a:lnSpc>
                <a:spcPts val="2719"/>
              </a:lnSpc>
              <a:spcBef>
                <a:spcPts val="7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Tablesꢀareꢀtheꢀonlyꢀlossꢀmakingꢀsub-category.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000" y="-16942"/>
            <a:ext cx="6856459" cy="484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Topꢀ10ꢀcountries,ꢀwhereꢀ‘Tables’ꢀareꢀmakingꢀprofits.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000" y="3398114"/>
            <a:ext cx="6514779" cy="484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Topꢀ10ꢀcountries,ꢀwhereꢀ‘Tables’ꢀareꢀmakingꢀloss.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8265" y="5318598"/>
            <a:ext cx="10129135" cy="120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4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InꢀGraphꢀ1,ꢀAverageꢀSalesꢀofꢀeachꢀmonth,ꢀoverꢀtheꢀyears,ꢀcanꢀbeꢀobserved.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4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InꢀGraphꢀ2,ꢀPercentageꢀChangeꢀinꢀSalesꢀofꢀeachꢀmonth,ꢀoverꢀtheꢀyears,ꢀcanꢀbeꢀ</a:t>
            </a:r>
          </a:p>
          <a:p>
            <a:pPr marL="342900" marR="0">
              <a:lnSpc>
                <a:spcPts val="2400"/>
              </a:lnSpc>
              <a:spcBef>
                <a:spcPts val="41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6336" y="390455"/>
            <a:ext cx="10547320" cy="841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4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AverageꢀSalesꢀandꢀPercentageꢀChangeꢀinꢀSalesꢀofꢀeachꢀmonth,ꢀoverꢀtheꢀyears,ꢀforꢀ</a:t>
            </a:r>
          </a:p>
          <a:p>
            <a:pPr marL="342900" marR="0">
              <a:lnSpc>
                <a:spcPts val="2400"/>
              </a:lnSpc>
              <a:spcBef>
                <a:spcPts val="41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Furnitureꢀcategory.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6336" y="390455"/>
            <a:ext cx="10547320" cy="841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4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AverageꢀSalesꢀandꢀPercentageꢀChangeꢀinꢀSalesꢀofꢀeachꢀmonth,ꢀoverꢀtheꢀyears,ꢀforꢀ</a:t>
            </a:r>
          </a:p>
          <a:p>
            <a:pPr marL="342900" marR="0">
              <a:lnSpc>
                <a:spcPts val="2400"/>
              </a:lnSpc>
              <a:spcBef>
                <a:spcPts val="41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Technologyꢀcategory.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6336" y="390455"/>
            <a:ext cx="10547320" cy="841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4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AverageꢀSalesꢀandꢀPercentageꢀChangeꢀinꢀSalesꢀofꢀeachꢀmonth,ꢀoverꢀtheꢀyears,ꢀforꢀ</a:t>
            </a:r>
          </a:p>
          <a:p>
            <a:pPr marL="342900" marR="0">
              <a:lnSpc>
                <a:spcPts val="2400"/>
              </a:lnSpc>
              <a:spcBef>
                <a:spcPts val="41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OfficeꢀSuppliesꢀcategory.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8687" y="277127"/>
            <a:ext cx="8988972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Customer Segmentation - RFM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8687" y="1666535"/>
            <a:ext cx="1833044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Calibri"/>
                <a:cs typeface="Calibri"/>
              </a:rPr>
              <a:t>RFM 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8687" y="2033028"/>
            <a:ext cx="9783491" cy="190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RFMꢀ(Recency,ꢀFrequency,ꢀMonetary)ꢀanalysisꢀisꢀaꢀcustomerꢀsegmentationꢀ</a:t>
            </a:r>
          </a:p>
          <a:p>
            <a:pPr marL="384047" marR="0">
              <a:lnSpc>
                <a:spcPts val="213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techniqueꢀthatꢀusesꢀpastꢀpurchaseꢀbehaviorꢀtoꢀdivideꢀcustomersꢀintoꢀ</a:t>
            </a:r>
          </a:p>
          <a:p>
            <a:pPr marL="384047" marR="0">
              <a:lnSpc>
                <a:spcPts val="213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groups.</a:t>
            </a:r>
          </a:p>
          <a:p>
            <a:pPr marL="0" marR="0">
              <a:lnSpc>
                <a:spcPts val="2777"/>
              </a:lnSpc>
              <a:spcBef>
                <a:spcPts val="485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RFMꢀhelpsꢀdivideꢀcustomersꢀintoꢀvariousꢀcategoriesꢀorꢀclustersꢀtoꢀidentifyꢀ</a:t>
            </a:r>
          </a:p>
          <a:p>
            <a:pPr marL="384047" marR="0">
              <a:lnSpc>
                <a:spcPts val="213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customersꢀwhoꢀareꢀmoreꢀlikelyꢀtoꢀrespondꢀtoꢀpromotionsꢀandꢀalsoꢀforꢀ</a:t>
            </a:r>
          </a:p>
          <a:p>
            <a:pPr marL="384047" marR="0">
              <a:lnSpc>
                <a:spcPts val="2131"/>
              </a:lnSpc>
              <a:spcBef>
                <a:spcPts val="5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futureꢀpersonalizationꢀservices.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9039" y="3903772"/>
            <a:ext cx="7682923" cy="111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1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RECENCYꢀ(R):ꢀDaysꢀsinceꢀlastꢀpurchase</a:t>
            </a:r>
          </a:p>
          <a:p>
            <a:pPr marL="0" marR="0">
              <a:lnSpc>
                <a:spcPts val="2719"/>
              </a:lnSpc>
              <a:spcBef>
                <a:spcPts val="78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1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FREQUENCYꢀ(F):ꢀTotalꢀnumberꢀofꢀpurchases</a:t>
            </a:r>
          </a:p>
          <a:p>
            <a:pPr marL="0" marR="0">
              <a:lnSpc>
                <a:spcPts val="2719"/>
              </a:lnSpc>
              <a:spcBef>
                <a:spcPts val="28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1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MONETARYꢀVALUEꢀ(M):ꢀTotalꢀmoneyꢀthisꢀcustomerꢀspent.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8687" y="5367722"/>
            <a:ext cx="9336732" cy="613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Weꢀwillꢀcreateꢀthoseꢀ3ꢀcustomerꢀattributesꢀfromꢀoriginalꢀdataset,ꢀforꢀeachꢀ</a:t>
            </a:r>
          </a:p>
          <a:p>
            <a:pPr marL="0" marR="0">
              <a:lnSpc>
                <a:spcPts val="213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8946" y="256899"/>
            <a:ext cx="2755292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8945" y="1800374"/>
            <a:ext cx="10415761" cy="1430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Weꢀ</a:t>
            </a:r>
            <a:r>
              <a:rPr sz="2400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haveꢀ</a:t>
            </a:r>
            <a:r>
              <a:rPr sz="2400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optedꢀ</a:t>
            </a:r>
            <a:r>
              <a:rPr sz="2400" spc="-1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toꢀ</a:t>
            </a:r>
            <a:r>
              <a:rPr sz="24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workꢀ</a:t>
            </a:r>
            <a:r>
              <a:rPr sz="2400" spc="-1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onꢀ</a:t>
            </a:r>
            <a:r>
              <a:rPr sz="2400" spc="-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HVOHLA+Calibri"/>
                <a:cs typeface="HVOHLA+Calibri"/>
              </a:rPr>
              <a:t>Retail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ꢀ</a:t>
            </a:r>
            <a:r>
              <a:rPr sz="2400" spc="-1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HVOHLA+Calibri"/>
                <a:cs typeface="HVOHLA+Calibri"/>
              </a:rPr>
              <a:t>&amp;ꢀ</a:t>
            </a:r>
            <a:r>
              <a:rPr sz="2400" spc="-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HVOHLA+Calibri"/>
                <a:cs typeface="HVOHLA+Calibri"/>
              </a:rPr>
              <a:t>Marketing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ꢀ</a:t>
            </a:r>
            <a:r>
              <a:rPr sz="2400" spc="-1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00000"/>
                </a:solidFill>
                <a:latin typeface="HVOHLA+Calibri"/>
                <a:cs typeface="HVOHLA+Calibri"/>
              </a:rPr>
              <a:t>Analyticsꢀ</a:t>
            </a:r>
            <a:r>
              <a:rPr sz="2400" spc="-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domainꢀ</a:t>
            </a:r>
            <a:r>
              <a:rPr sz="2400" spc="-9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usingꢀ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u="sng" dirty="0">
                <a:solidFill>
                  <a:srgbClr val="000000"/>
                </a:solidFill>
                <a:latin typeface="HVOHLA+Calibri"/>
                <a:cs typeface="HVOHLA+Calibri"/>
              </a:rPr>
              <a:t>GlobalꢀSuperstore</a:t>
            </a:r>
            <a:r>
              <a:rPr sz="2400" spc="-81" dirty="0">
                <a:solidFill>
                  <a:srgbClr val="000000"/>
                </a:solidFill>
                <a:latin typeface="HVOHLA+Calibri"/>
                <a:cs typeface="HVOHLA+Calibri"/>
              </a:rPr>
              <a:t>ꢀ</a:t>
            </a:r>
            <a:r>
              <a:rPr sz="2400" u="sng" spc="-10" dirty="0">
                <a:solidFill>
                  <a:srgbClr val="000000"/>
                </a:solidFill>
                <a:latin typeface="HVOHLA+Calibri"/>
                <a:cs typeface="HVOHLA+Calibri"/>
              </a:rPr>
              <a:t>Dataset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.ꢀGlobalꢀSuperstoreꢀisꢀaꢀNewꢀYork-basedꢀglobalꢀonlineꢀ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retailerꢀ</a:t>
            </a:r>
            <a:r>
              <a:rPr sz="2400" spc="-4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withꢀ</a:t>
            </a:r>
            <a:r>
              <a:rPr sz="2400" spc="-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</a:t>
            </a:r>
            <a:r>
              <a:rPr sz="2400" spc="-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largeꢀ</a:t>
            </a:r>
            <a:r>
              <a:rPr sz="2400" spc="-4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productꢀ</a:t>
            </a:r>
            <a:r>
              <a:rPr sz="2400" spc="-4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inventoryꢀ</a:t>
            </a:r>
            <a:r>
              <a:rPr sz="2400" spc="-4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3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goalꢀ</a:t>
            </a:r>
            <a:r>
              <a:rPr sz="2400" spc="-39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3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beingꢀ</a:t>
            </a:r>
            <a:r>
              <a:rPr sz="2400" spc="-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</a:t>
            </a:r>
            <a:r>
              <a:rPr sz="2400" spc="-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one-stopꢀ</a:t>
            </a:r>
            <a:r>
              <a:rPr sz="2400" spc="-4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shopꢀ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forꢀitsꢀconsumers.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8945" y="3328032"/>
            <a:ext cx="10415265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Retailꢀ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analyticsꢀ</a:t>
            </a:r>
            <a:r>
              <a:rPr sz="2400" spc="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isꢀ</a:t>
            </a:r>
            <a:r>
              <a:rPr sz="2400" spc="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practiceꢀ</a:t>
            </a:r>
            <a:r>
              <a:rPr sz="2400" spc="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7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analyzingꢀ</a:t>
            </a:r>
            <a:r>
              <a:rPr sz="2400" spc="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businessꢀ</a:t>
            </a:r>
            <a:r>
              <a:rPr sz="2400" spc="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trends,ꢀ</a:t>
            </a:r>
            <a:r>
              <a:rPr sz="2400" spc="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patterns,ꢀ</a:t>
            </a:r>
            <a:r>
              <a:rPr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performanceꢀinꢀtheꢀretailꢀindustryꢀusingꢀanalyticalꢀmethods.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8945" y="4168061"/>
            <a:ext cx="10444601" cy="1087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Fromꢀ</a:t>
            </a:r>
            <a:r>
              <a:rPr sz="2400" spc="-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</a:t>
            </a:r>
            <a:r>
              <a:rPr sz="2400" spc="-1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&amp;ꢀ</a:t>
            </a:r>
            <a:r>
              <a:rPr sz="2400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marketingꢀ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toꢀ</a:t>
            </a:r>
            <a:r>
              <a:rPr sz="2400" spc="-1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supplyꢀ</a:t>
            </a:r>
            <a:r>
              <a:rPr sz="2400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chain,ꢀ</a:t>
            </a:r>
            <a:r>
              <a:rPr sz="2400" spc="-1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000000"/>
                </a:solidFill>
                <a:latin typeface="HVOHLA+Calibri"/>
                <a:cs typeface="HVOHLA+Calibri"/>
              </a:rPr>
              <a:t>inventory,ꢀandꢀ</a:t>
            </a:r>
            <a:r>
              <a:rPr sz="2400" spc="-17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consumerꢀ</a:t>
            </a:r>
            <a:r>
              <a:rPr sz="2400" spc="-1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behavior,ꢀ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retailꢀanalyticsꢀmayꢀprovideꢀactionableꢀinsightꢀtoꢀpositivelyꢀaffectꢀeveryꢀareaꢀofꢀ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theꢀretailꢀorganization.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3675" y="345839"/>
            <a:ext cx="3904187" cy="662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000000"/>
                </a:solidFill>
                <a:latin typeface="ULSTJS+Arial-BoldMT"/>
                <a:cs typeface="ULSTJS+Arial-BoldMT"/>
              </a:rPr>
              <a:t>Applying RFM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8834" y="1181786"/>
            <a:ext cx="5709648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CompleteꢀdataꢀisꢀgroupedꢀbyꢀCustomerID.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8834" y="1678000"/>
            <a:ext cx="9408893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RecencyꢀisꢀcalculatedꢀasꢀdifferenceꢀofꢀdaysꢀfromꢀmaxꢀofꢀOrderꢀDateꢀandꢀ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lastꢀOrderꢀDateꢀofꢀrespectiveꢀcustomer.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8834" y="2518029"/>
            <a:ext cx="8581114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FrequencyꢀisꢀcalculatedꢀasꢀcountꢀofꢀuniqueꢀOrderIDꢀofꢀrespectiveꢀ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8834" y="3358058"/>
            <a:ext cx="9220892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Monetaryꢀisꢀcalculatedꢀasꢀanꢀamount,ꢀaꢀcustomerꢀhasꢀspentꢀoverꢀtime.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8834" y="330868"/>
            <a:ext cx="7751605" cy="662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000000"/>
                </a:solidFill>
                <a:latin typeface="ULSTJS+Arial-BoldMT"/>
                <a:cs typeface="ULSTJS+Arial-BoldMT"/>
              </a:rPr>
              <a:t>Applying RFM score formula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8833" y="1441763"/>
            <a:ext cx="11082852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TheꢀsimplestꢀwayꢀtoꢀcreateꢀcustomersꢀsegmentsꢀfromꢀRFMꢀModelꢀisꢀtoꢀuseꢀQuartiles.ꢀ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Weꢀassignꢀaꢀscoreꢀfromꢀ1ꢀtoꢀ4ꢀtoꢀRecency,ꢀFrequencyꢀandꢀMonetary.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8833" y="2281792"/>
            <a:ext cx="11076255" cy="1391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ꢀFourꢀisꢀtheꢀbest/highestꢀvalue,ꢀandꢀoneꢀisꢀtheꢀlowest/worstꢀvalue.ꢀ</a:t>
            </a:r>
          </a:p>
          <a:p>
            <a:pPr marL="0" marR="0">
              <a:lnSpc>
                <a:spcPts val="2777"/>
              </a:lnSpc>
              <a:spcBef>
                <a:spcPts val="101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AꢀRFMꢀGroupꢀisꢀcalculatedꢀsimplyꢀbyꢀconcatenatingꢀindividualꢀRFMꢀQuartileꢀnumbers.</a:t>
            </a:r>
          </a:p>
          <a:p>
            <a:pPr marL="0" marR="0">
              <a:lnSpc>
                <a:spcPts val="2777"/>
              </a:lnSpc>
              <a:spcBef>
                <a:spcPts val="106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Totalꢀofꢀ64ꢀGroupsꢀareꢀcreated.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9981" y="172160"/>
            <a:ext cx="10978912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FinalꢀRFMScoreꢀisꢀcalculatedꢀbyꢀassigningꢀweightsꢀtoꢀindividualꢀRFMꢀQuartileꢀValues,ꢀ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andꢀaddingꢀthem.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333" y="948688"/>
            <a:ext cx="375512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0.15*Rꢀ+ꢀ0.30*Fꢀ+ꢀ0.55*M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333" y="1381403"/>
            <a:ext cx="9849496" cy="1264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Belowꢀ50ꢀpercentileꢀofꢀRFMScoreꢀisꢀLowꢀValueꢀCustomer</a:t>
            </a:r>
          </a:p>
          <a:p>
            <a:pPr marL="0" marR="0">
              <a:lnSpc>
                <a:spcPts val="2777"/>
              </a:lnSpc>
              <a:spcBef>
                <a:spcPts val="511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Aboveꢀ50,ꢀbutꢀbelowꢀ75ꢀpercentileꢀofꢀRFMScoreꢀisꢀMediumꢀValueꢀCustomer</a:t>
            </a:r>
          </a:p>
          <a:p>
            <a:pPr marL="0" marR="0">
              <a:lnSpc>
                <a:spcPts val="2777"/>
              </a:lnSpc>
              <a:spcBef>
                <a:spcPts val="561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Aboveꢀ75ꢀpercentileꢀofꢀRFMScoreꢀisꢀHighꢀValueꢀCustomer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9981" y="2743046"/>
            <a:ext cx="4058241" cy="832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RangeꢀofꢀRFMScoreꢀisꢀ1ꢀtoꢀ4.</a:t>
            </a:r>
          </a:p>
          <a:p>
            <a:pPr marL="530352" marR="0">
              <a:lnSpc>
                <a:spcPts val="2777"/>
              </a:lnSpc>
              <a:spcBef>
                <a:spcPts val="511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50ꢀpercentile=2.25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00333" y="3608475"/>
            <a:ext cx="2855925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222222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222222"/>
                </a:solidFill>
                <a:latin typeface="HVOHLA+Calibri"/>
                <a:cs typeface="HVOHLA+Calibri"/>
              </a:rPr>
              <a:t>75ꢀpercentile=2.95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19" y="191404"/>
            <a:ext cx="10541935" cy="700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15"/>
              </a:lnSpc>
              <a:spcBef>
                <a:spcPts val="0"/>
              </a:spcBef>
              <a:spcAft>
                <a:spcPts val="0"/>
              </a:spcAft>
            </a:pPr>
            <a:r>
              <a:rPr sz="46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Data Pre-processing For Sales Forecasting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618" y="1389583"/>
            <a:ext cx="9512940" cy="1413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Calibri"/>
                <a:cs typeface="Calibri"/>
              </a:rPr>
              <a:t>Selecting Relevant Data For Time Series</a:t>
            </a:r>
          </a:p>
          <a:p>
            <a:pPr marL="530352" marR="0">
              <a:lnSpc>
                <a:spcPts val="2777"/>
              </a:lnSpc>
              <a:spcBef>
                <a:spcPts val="493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OnlyꢀOrderꢀDateꢀandꢀSalesꢀcolumnsꢀareꢀextractedꢀfromꢀoriginalꢀdata.</a:t>
            </a:r>
          </a:p>
          <a:p>
            <a:pPr marL="0" marR="0">
              <a:lnSpc>
                <a:spcPts val="3518"/>
              </a:lnSpc>
              <a:spcBef>
                <a:spcPts val="457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Calibri"/>
                <a:cs typeface="Calibri"/>
              </a:rPr>
              <a:t>Processing 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58971" y="2827955"/>
            <a:ext cx="9855792" cy="1519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Extractingꢀ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Yearꢀ</a:t>
            </a:r>
            <a:r>
              <a:rPr sz="2400" spc="-37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Monthꢀ</a:t>
            </a:r>
            <a:r>
              <a:rPr sz="24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asꢀ</a:t>
            </a:r>
            <a:r>
              <a:rPr sz="2400" spc="-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</a:t>
            </a:r>
            <a:r>
              <a:rPr sz="2400" spc="-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separateꢀ</a:t>
            </a:r>
            <a:r>
              <a:rPr sz="2400" spc="-2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columnsꢀ</a:t>
            </a:r>
            <a:r>
              <a:rPr sz="2400" spc="-2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fromꢀ</a:t>
            </a:r>
            <a:r>
              <a:rPr sz="2400" spc="-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0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sortedꢀ</a:t>
            </a:r>
            <a:r>
              <a:rPr sz="2400" spc="-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usingꢀdatetimeꢀlibrary.</a:t>
            </a:r>
          </a:p>
          <a:p>
            <a:pPr marL="0" marR="0">
              <a:lnSpc>
                <a:spcPts val="2777"/>
              </a:lnSpc>
              <a:spcBef>
                <a:spcPts val="51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Groupingꢀ</a:t>
            </a:r>
            <a:r>
              <a:rPr sz="2400" spc="-2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2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sortedꢀ</a:t>
            </a:r>
            <a:r>
              <a:rPr sz="2400" spc="-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28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w.r.tꢀYearꢀ</a:t>
            </a:r>
            <a:r>
              <a:rPr sz="2400" spc="-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Monthꢀ</a:t>
            </a:r>
            <a:r>
              <a:rPr sz="2400" spc="-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columnsꢀ</a:t>
            </a:r>
            <a:r>
              <a:rPr sz="2400" spc="-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calculatingꢀ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SumꢀofꢀSalesꢀforꢀeachꢀmonthꢀofꢀtheꢀyear.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6169" y="109407"/>
            <a:ext cx="4871010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DecompositionꢀofꢀTimeꢀSeriesꢀData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06521" y="598692"/>
            <a:ext cx="8981777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i="1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BreakingꢀdownꢀdataꢀintoꢀTrend,ꢀSeasonalityꢀandꢀirregularꢀcomponents.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8592" y="243878"/>
            <a:ext cx="3369453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TestingꢀforꢀStationarity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8944" y="733163"/>
            <a:ext cx="5547419" cy="115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-ꢀPerformingꢀAugmentedꢀDickeyꢀFullerꢀTest:</a:t>
            </a:r>
          </a:p>
          <a:p>
            <a:pPr marL="457200" marR="0">
              <a:lnSpc>
                <a:spcPts val="2513"/>
              </a:lnSpc>
              <a:spcBef>
                <a:spcPts val="594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DRCHBL+ArialMT"/>
                <a:cs typeface="DRCHBL+ArialMT"/>
              </a:rPr>
              <a:t>•</a:t>
            </a:r>
            <a:r>
              <a:rPr sz="2250" spc="1611" dirty="0">
                <a:solidFill>
                  <a:srgbClr val="000000"/>
                </a:solidFill>
                <a:latin typeface="DRCHBL+ArialMT"/>
                <a:cs typeface="DRCHBL+ArialMT"/>
              </a:rPr>
              <a:t> </a:t>
            </a:r>
            <a:r>
              <a:rPr sz="2200" dirty="0">
                <a:solidFill>
                  <a:srgbClr val="000000"/>
                </a:solidFill>
                <a:latin typeface="HVOHLA+Calibri"/>
                <a:cs typeface="HVOHLA+Calibri"/>
              </a:rPr>
              <a:t>H0:ꢀTimeꢀSeriesꢀisꢀnotꢀStationary</a:t>
            </a:r>
          </a:p>
          <a:p>
            <a:pPr marL="457200" marR="0">
              <a:lnSpc>
                <a:spcPts val="2513"/>
              </a:lnSpc>
              <a:spcBef>
                <a:spcPts val="594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DRCHBL+ArialMT"/>
                <a:cs typeface="DRCHBL+ArialMT"/>
              </a:rPr>
              <a:t>•</a:t>
            </a:r>
            <a:r>
              <a:rPr sz="2250" spc="1611" dirty="0">
                <a:solidFill>
                  <a:srgbClr val="000000"/>
                </a:solidFill>
                <a:latin typeface="DRCHBL+ArialMT"/>
                <a:cs typeface="DRCHBL+ArialMT"/>
              </a:rPr>
              <a:t> </a:t>
            </a:r>
            <a:r>
              <a:rPr sz="2200" dirty="0">
                <a:solidFill>
                  <a:srgbClr val="000000"/>
                </a:solidFill>
                <a:latin typeface="HVOHLA+Calibri"/>
                <a:cs typeface="HVOHLA+Calibri"/>
              </a:rPr>
              <a:t>H1:ꢀTimeꢀSeriesꢀisꢀStationary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8944" y="1969241"/>
            <a:ext cx="6789825" cy="1155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HVOHLA+Calibri"/>
                <a:cs typeface="HVOHLA+Calibri"/>
              </a:rPr>
              <a:t>-</a:t>
            </a:r>
            <a:r>
              <a:rPr sz="2450" spc="16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Consideringꢀαꢀ=ꢀ0.05,ꢀtestingꢀwithꢀ95%ꢀconfidence:</a:t>
            </a:r>
          </a:p>
          <a:p>
            <a:pPr marL="457200" marR="0">
              <a:lnSpc>
                <a:spcPts val="2513"/>
              </a:lnSpc>
              <a:spcBef>
                <a:spcPts val="531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DRCHBL+ArialMT"/>
                <a:cs typeface="DRCHBL+ArialMT"/>
              </a:rPr>
              <a:t>•</a:t>
            </a:r>
            <a:r>
              <a:rPr sz="2250" spc="1611" dirty="0">
                <a:solidFill>
                  <a:srgbClr val="000000"/>
                </a:solidFill>
                <a:latin typeface="DRCHBL+ArialMT"/>
                <a:cs typeface="DRCHBL+ArialMT"/>
              </a:rPr>
              <a:t> </a:t>
            </a:r>
            <a:r>
              <a:rPr sz="2200" dirty="0">
                <a:solidFill>
                  <a:srgbClr val="000000"/>
                </a:solidFill>
                <a:latin typeface="HVOHLA+Calibri"/>
                <a:cs typeface="HVOHLA+Calibri"/>
              </a:rPr>
              <a:t>Ifꢀp-valueꢀ&gt;ꢀα,ꢀweꢀfailꢀtoꢀrejectꢀH0</a:t>
            </a:r>
          </a:p>
          <a:p>
            <a:pPr marL="457200" marR="0">
              <a:lnSpc>
                <a:spcPts val="2513"/>
              </a:lnSpc>
              <a:spcBef>
                <a:spcPts val="644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DRCHBL+ArialMT"/>
                <a:cs typeface="DRCHBL+ArialMT"/>
              </a:rPr>
              <a:t>•</a:t>
            </a:r>
            <a:r>
              <a:rPr sz="2250" spc="1611" dirty="0">
                <a:solidFill>
                  <a:srgbClr val="000000"/>
                </a:solidFill>
                <a:latin typeface="DRCHBL+ArialMT"/>
                <a:cs typeface="DRCHBL+ArialMT"/>
              </a:rPr>
              <a:t> </a:t>
            </a:r>
            <a:r>
              <a:rPr sz="2200" dirty="0">
                <a:solidFill>
                  <a:srgbClr val="000000"/>
                </a:solidFill>
                <a:latin typeface="HVOHLA+Calibri"/>
                <a:cs typeface="HVOHLA+Calibri"/>
              </a:rPr>
              <a:t>Ifꢀp-valueꢀ&lt;ꢀα,ꢀweꢀrejectꢀH0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8592" y="3641260"/>
            <a:ext cx="10345847" cy="1812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Obtainedꢀp-value=ꢀ0.988</a:t>
            </a:r>
          </a:p>
          <a:p>
            <a:pPr marL="0" marR="0">
              <a:lnSpc>
                <a:spcPts val="3518"/>
              </a:lnSpc>
              <a:spcBef>
                <a:spcPts val="388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Asꢀp-valueꢀ&gt;ꢀα,ꢀweꢀfailꢀtoꢀrejectꢀH0,henceꢀTimeꢀSeriesꢀDataꢀisꢀnotꢀStationary.</a:t>
            </a:r>
          </a:p>
          <a:p>
            <a:pPr marL="0" marR="0">
              <a:lnSpc>
                <a:spcPts val="3518"/>
              </a:lnSpc>
              <a:spcBef>
                <a:spcPts val="388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SinceꢀDataꢀisꢀnotꢀstationary,ꢀeitherꢀweꢀneedꢀtoꢀtransformꢀorꢀuseꢀdifferencingꢀtoꢀ</a:t>
            </a:r>
          </a:p>
          <a:p>
            <a:pPr marL="384047" marR="0">
              <a:lnSpc>
                <a:spcPts val="2400"/>
              </a:lnSpc>
              <a:spcBef>
                <a:spcPts val="28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makeꢀitꢀstationary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7580" y="221467"/>
            <a:ext cx="4477818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TryingꢀonꢀLogꢀTransformedꢀdata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7932" y="654181"/>
            <a:ext cx="5684774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Obtainedꢀp-value=ꢀ0.952,ꢀFailꢀtoꢀrejectꢀH0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7580" y="1150396"/>
            <a:ext cx="6215126" cy="832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TryingꢀonꢀSquareꢀRootꢀTransformedꢀdata</a:t>
            </a:r>
          </a:p>
          <a:p>
            <a:pPr marL="530352" marR="0">
              <a:lnSpc>
                <a:spcPts val="2777"/>
              </a:lnSpc>
              <a:spcBef>
                <a:spcPts val="51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Obtainedꢀp-value=ꢀ0.976,ꢀFailꢀtoꢀrejectꢀH0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7580" y="2079325"/>
            <a:ext cx="5027982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TryingꢀonꢀBoxꢀCoxꢀTransformedꢀdata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7932" y="2512039"/>
            <a:ext cx="5684774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Obtainedꢀp-value=ꢀ0.966,ꢀFailꢀtoꢀrejectꢀH0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7580" y="3504468"/>
            <a:ext cx="7507292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TryingꢀonꢀTrendꢀDifferencedꢀdata(FirstꢀOrderꢀDifference)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47932" y="3937182"/>
            <a:ext cx="1085984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Obtainedꢀp-value=ꢀ-1.26e-13,ꢀrejectꢀH0,ꢀhenceꢀTrendꢀDifferencedꢀdataꢀisꢀStationary.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1667" y="316241"/>
            <a:ext cx="7513322" cy="1264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TrendꢀDifferenceꢀbeingꢀrelevantꢀdata,ꢀweꢀhaveꢀdivided:</a:t>
            </a:r>
          </a:p>
          <a:p>
            <a:pPr marL="530352" marR="0">
              <a:lnSpc>
                <a:spcPts val="2777"/>
              </a:lnSpc>
              <a:spcBef>
                <a:spcPts val="51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Firstꢀ42ꢀobservationsꢀofꢀtheꢀfinalꢀdataꢀintoꢀtrainꢀdata</a:t>
            </a:r>
          </a:p>
          <a:p>
            <a:pPr marL="530352" marR="0">
              <a:lnSpc>
                <a:spcPts val="2777"/>
              </a:lnSpc>
              <a:spcBef>
                <a:spcPts val="561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Lastꢀ5ꢀobservationꢀofꢀtheꢀfinalꢀdataꢀintoꢀtestꢀdata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619" y="351062"/>
            <a:ext cx="8989528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Sales Forecasting- Time Series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619" y="1667024"/>
            <a:ext cx="10260733" cy="1087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Timeꢀ</a:t>
            </a:r>
            <a:r>
              <a:rPr sz="2400" spc="-4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Seriesꢀ</a:t>
            </a:r>
            <a:r>
              <a:rPr sz="2400" spc="-4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analysisꢀ</a:t>
            </a:r>
            <a:r>
              <a:rPr sz="2400" spc="-4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isꢀ</a:t>
            </a:r>
            <a:r>
              <a:rPr sz="2400" spc="-4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oneꢀ</a:t>
            </a:r>
            <a:r>
              <a:rPr sz="2400" spc="-4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4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coreꢀ</a:t>
            </a:r>
            <a:r>
              <a:rPr sz="2400" spc="-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skillsꢀ</a:t>
            </a:r>
            <a:r>
              <a:rPr sz="2400" spc="-4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anyꢀ</a:t>
            </a:r>
            <a:r>
              <a:rPr sz="2400" spc="-48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4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scientistꢀ</a:t>
            </a:r>
            <a:r>
              <a:rPr sz="2400" spc="-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4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anyoneꢀ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HVOHLA+Calibri"/>
                <a:cs typeface="HVOHLA+Calibri"/>
              </a:rPr>
              <a:t>workingꢀinꢀtheꢀanalyticsꢀfieldꢀoftenꢀcomesꢀacrossꢀtheꢀsituationꢀtoꢀforecastꢀtheꢀ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futureꢀprovidedꢀwithꢀtheꢀpastꢀandꢀpresentꢀdata.ꢀ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619" y="2850868"/>
            <a:ext cx="10204417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Aꢀseriesꢀofꢀobservationsꢀtakenꢀatꢀspecifiedꢀtimesꢀbasicallyꢀatꢀequalꢀintervals.ꢀItꢀ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isꢀusedꢀtoꢀpredictꢀfutureꢀvaluesꢀbasedꢀonꢀpastꢀobservedꢀvalues.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619" y="3690897"/>
            <a:ext cx="10141020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Inꢀtheꢀcaseꢀofꢀsuchꢀdatasetsꢀwhereꢀonlyꢀoneꢀvariableꢀisꢀobservedꢀatꢀeachꢀtimeꢀ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isꢀcalledꢀ‘UnivariateꢀTimeꢀSeries’.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6875" y="256899"/>
            <a:ext cx="5321313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Business</a:t>
            </a:r>
            <a:r>
              <a:rPr sz="5400" spc="-238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 </a:t>
            </a: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6875" y="1766242"/>
            <a:ext cx="10316250" cy="1013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TheꢀGlobalꢀSuperstoreꢀdatasetꢀcontainsꢀdataꢀonꢀorderꢀdetailsꢀofꢀcustomersꢀforꢀ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ordersꢀ</a:t>
            </a:r>
            <a:r>
              <a:rPr sz="24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fromꢀ</a:t>
            </a:r>
            <a:r>
              <a:rPr sz="2400" spc="-1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1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superstoreꢀ</a:t>
            </a:r>
            <a:r>
              <a:rPr sz="2400" spc="-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.ꢀ</a:t>
            </a:r>
            <a:r>
              <a:rPr sz="2400" spc="-13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Thisꢀ</a:t>
            </a:r>
            <a:r>
              <a:rPr sz="24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includesꢀ</a:t>
            </a:r>
            <a:r>
              <a:rPr sz="2400" spc="-1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1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profit,ꢀ</a:t>
            </a:r>
            <a:r>
              <a:rPr sz="2400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</a:t>
            </a:r>
            <a:r>
              <a:rPr sz="2400" spc="-12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revenue,ꢀ</a:t>
            </a:r>
            <a:r>
              <a:rPr sz="2400" spc="-1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state,ꢀ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region,ꢀorderꢀdate,ꢀshippingꢀdate,ꢀproductꢀorderedꢀetc.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6875" y="2840358"/>
            <a:ext cx="10323481" cy="1321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Anꢀ</a:t>
            </a:r>
            <a:r>
              <a:rPr sz="2400" spc="-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analysisꢀ</a:t>
            </a:r>
            <a:r>
              <a:rPr sz="2400" spc="-3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3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fromꢀ</a:t>
            </a:r>
            <a:r>
              <a:rPr sz="2400" spc="-3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differentꢀ</a:t>
            </a:r>
            <a:r>
              <a:rPr sz="2400" spc="-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customersꢀ</a:t>
            </a:r>
            <a:r>
              <a:rPr sz="2400" spc="-4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usingꢀ</a:t>
            </a:r>
            <a:r>
              <a:rPr sz="2400" spc="-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ourꢀ</a:t>
            </a:r>
            <a:r>
              <a:rPr sz="2400" spc="-3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previousꢀ</a:t>
            </a:r>
            <a:r>
              <a:rPr sz="2400" spc="-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recordsꢀ</a:t>
            </a:r>
            <a:r>
              <a:rPr sz="2400" spc="-3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willꢀ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helpꢀ</a:t>
            </a:r>
            <a:r>
              <a:rPr sz="2400" spc="-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usꢀ</a:t>
            </a:r>
            <a:r>
              <a:rPr sz="2400" spc="-3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understandꢀ</a:t>
            </a:r>
            <a:r>
              <a:rPr sz="2400" spc="-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3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pastꢀ</a:t>
            </a:r>
            <a:r>
              <a:rPr sz="2400" spc="-3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</a:t>
            </a:r>
            <a:r>
              <a:rPr sz="2400" spc="-3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transactionsꢀ</a:t>
            </a:r>
            <a:r>
              <a:rPr sz="2400" spc="-3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recordsꢀ</a:t>
            </a:r>
            <a:r>
              <a:rPr sz="2400" spc="-4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32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3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companyꢀꢀ</a:t>
            </a:r>
            <a:r>
              <a:rPr sz="2400" spc="-3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</a:t>
            </a:r>
            <a:r>
              <a:rPr sz="2400" spc="-3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broaderꢀ</a:t>
            </a:r>
            <a:r>
              <a:rPr sz="2400" spc="-30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wayꢀ</a:t>
            </a:r>
            <a:r>
              <a:rPr sz="2400" spc="-3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27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makeꢀ</a:t>
            </a:r>
            <a:r>
              <a:rPr sz="2400" spc="-3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amendsꢀ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toꢀ</a:t>
            </a:r>
            <a:r>
              <a:rPr sz="2400" spc="-3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improveꢀ</a:t>
            </a:r>
            <a:r>
              <a:rPr sz="2400" spc="-3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revenueꢀ</a:t>
            </a:r>
            <a:r>
              <a:rPr sz="2400" spc="-3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organizationꢀ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andꢀenhanceꢀtheꢀcustomerꢀexperience.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6875" y="4221711"/>
            <a:ext cx="1817393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Useꢀcases: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7227" y="4617849"/>
            <a:ext cx="3539761" cy="79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SalesꢀForecasting</a:t>
            </a:r>
          </a:p>
          <a:p>
            <a:pPr marL="0" marR="0">
              <a:lnSpc>
                <a:spcPts val="2777"/>
              </a:lnSpc>
              <a:spcBef>
                <a:spcPts val="223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–</a:t>
            </a:r>
            <a:r>
              <a:rPr sz="2450" spc="975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CustomerꢀSegmentation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326" y="196213"/>
            <a:ext cx="5411786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Building AR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326" y="1256889"/>
            <a:ext cx="10762811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AR(AutoregressiveꢀModel)ꢀforecastsꢀonꢀtheꢀbasisꢀofꢀpastꢀobservations,ꢀandꢀitꢀtakesꢀ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parameterꢀp,ꢀwhichꢀisꢀdeterminedꢀthroughꢀpacf(partialꢀautocorrelationꢀfunction).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326" y="2096918"/>
            <a:ext cx="10945386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Optimalꢀvalueꢀofꢀpꢀisꢀobtainedꢀwhenꢀtheꢀvalueꢀcrossesꢀupperꢀconfidenceꢀintervalꢀforꢀ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theꢀfirstꢀtime.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6326" y="5914233"/>
            <a:ext cx="5579805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Inꢀtheꢀaboveꢀplot,ꢀoptimalꢀvalueꢀofꢀpꢀisꢀ1.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7227" y="163196"/>
            <a:ext cx="8831118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PlottingꢀActualꢀandꢀForecastedꢀvaluesꢀwithꢀ95%ꢀconfidenceꢀinterval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7227" y="5621554"/>
            <a:ext cx="620384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MAPE(MeanꢀAbsoluteꢀPercentageꢀError)=1.06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7227" y="100441"/>
            <a:ext cx="10602312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PlottingꢀvaluesꢀinꢀOriginalꢀScaleꢀandꢀForecastingꢀforꢀnextꢀ6ꢀmonthsꢀwithꢀARꢀModel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157" y="94413"/>
            <a:ext cx="5547575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Building MA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5157" y="1194137"/>
            <a:ext cx="10625041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MA(MovingꢀAverage)ꢀusesꢀpastꢀforecastedꢀerror,ꢀandꢀtakesꢀparameterꢀq,ꢀwhichꢀisꢀ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determinedꢀusingꢀacf(autocorrelationꢀfunction).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5157" y="2034166"/>
            <a:ext cx="10945386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Optimalꢀvalueꢀofꢀqꢀisꢀobtainedꢀwhenꢀtheꢀvalueꢀcrossesꢀupperꢀconfidenceꢀintervalꢀforꢀ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theꢀfirstꢀtime.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5157" y="5851481"/>
            <a:ext cx="5579805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Inꢀtheꢀaboveꢀplot,ꢀoptimalꢀvalueꢀofꢀqꢀisꢀ1.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0675" y="199054"/>
            <a:ext cx="8907912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PlottingꢀActualꢀandꢀForecastedꢀvaluesꢀwithꢀ95%ꢀconfidenceꢀinterval.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0675" y="5657412"/>
            <a:ext cx="642147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MAPE(MeanꢀAbsoluteꢀPercentageꢀError)=0.92%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0334" y="118372"/>
            <a:ext cx="1069740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PlottingꢀvaluesꢀinꢀOriginalꢀScaleꢀandꢀForecastingꢀforꢀnextꢀ6ꢀmonthsꢀwithꢀMAꢀModel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157" y="94413"/>
            <a:ext cx="6334187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Building ARMA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5156" y="1140348"/>
            <a:ext cx="11038768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ARMA(AutoRegressiveꢀMovingꢀAverage)ꢀisꢀtheꢀcombinationꢀofꢀARꢀandꢀMAꢀmodels,ꢀitꢀ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takesꢀbothꢀpꢀandꢀqꢀasꢀparametersꢀwhichꢀareꢀdeterminedꢀbyꢀpacfꢀandꢀacfꢀrespectively.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5156" y="5950093"/>
            <a:ext cx="6203849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MAPE(MeanꢀAbsoluteꢀPercentageꢀError)=0.85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2051" y="152683"/>
            <a:ext cx="6505637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Building ARIMA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2381" y="1156641"/>
            <a:ext cx="10643331" cy="1013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ARIMA(AutoRegressiveꢀIntegratedꢀMovingꢀAverage)ꢀmodelꢀisꢀadvancedꢀformꢀofꢀ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ARMAꢀmodel,ꢀasꢀinꢀadditionꢀtoꢀpꢀandꢀq,ꢀitꢀtakesꢀdꢀasꢀanotherꢀparameterꢀinꢀcaseꢀofꢀ</a:t>
            </a:r>
          </a:p>
          <a:p>
            <a:pPr marL="384047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differencedꢀtimeꢀseries.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2381" y="6137073"/>
            <a:ext cx="6203850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MAPE(MeanꢀAbsoluteꢀPercentageꢀError)=1.06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2052" y="154230"/>
            <a:ext cx="11115290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PlottingꢀvaluesꢀinꢀOriginalꢀScaleꢀandꢀForecastingꢀforꢀnextꢀ6ꢀmonthsꢀwithꢀARIMAꢀModel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326" y="196213"/>
            <a:ext cx="7981479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Building Auto ARIMA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326" y="1179236"/>
            <a:ext cx="11025647" cy="820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292929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Inꢀ</a:t>
            </a:r>
            <a:r>
              <a:rPr sz="2400" spc="-436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Autoꢀ</a:t>
            </a:r>
            <a:r>
              <a:rPr sz="2400" spc="-461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ARIMA,ꢀ</a:t>
            </a:r>
            <a:r>
              <a:rPr sz="2400" spc="-436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theꢀ</a:t>
            </a:r>
            <a:r>
              <a:rPr sz="2400" spc="-428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modelꢀ</a:t>
            </a:r>
            <a:r>
              <a:rPr sz="2400" spc="-4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itselfꢀ</a:t>
            </a:r>
            <a:r>
              <a:rPr sz="2400" spc="-4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willꢀ</a:t>
            </a:r>
            <a:r>
              <a:rPr sz="2400" spc="-436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generateꢀtheꢀ</a:t>
            </a:r>
            <a:r>
              <a:rPr sz="2400" spc="-428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optimalꢀ</a:t>
            </a:r>
            <a:r>
              <a:rPr sz="2400" spc="-467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p,ꢀ</a:t>
            </a:r>
            <a:r>
              <a:rPr sz="2400" spc="-4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d,ꢀ</a:t>
            </a:r>
            <a:r>
              <a:rPr sz="2400" spc="-4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andꢀ</a:t>
            </a:r>
            <a:r>
              <a:rPr sz="2400" spc="-4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qꢀ</a:t>
            </a:r>
            <a:r>
              <a:rPr sz="2400" spc="-434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valuesꢀ</a:t>
            </a:r>
            <a:r>
              <a:rPr sz="2400" spc="-457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whichꢀ</a:t>
            </a:r>
          </a:p>
          <a:p>
            <a:pPr marL="384047" marR="0">
              <a:lnSpc>
                <a:spcPts val="2400"/>
              </a:lnSpc>
              <a:spcBef>
                <a:spcPts val="288"/>
              </a:spcBef>
              <a:spcAft>
                <a:spcPts val="0"/>
              </a:spcAft>
            </a:pPr>
            <a:r>
              <a:rPr sz="2400" dirty="0">
                <a:solidFill>
                  <a:srgbClr val="292929"/>
                </a:solidFill>
                <a:latin typeface="HVOHLA+Calibri"/>
                <a:cs typeface="HVOHLA+Calibri"/>
              </a:rPr>
              <a:t>wouldꢀbeꢀsuitableꢀforꢀtheꢀdataꢀsetꢀtoꢀprovideꢀbetterꢀforecasting.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326" y="5988980"/>
            <a:ext cx="6203850" cy="484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3150" spc="7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MAPE(MeanꢀAbsoluteꢀPercentageꢀError)=0.63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911" y="337579"/>
            <a:ext cx="5612401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Business 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7910" y="1884417"/>
            <a:ext cx="10113181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39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Globalꢀ</a:t>
            </a:r>
            <a:r>
              <a:rPr sz="2400" spc="-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Superstoreꢀꢀprojectꢀ</a:t>
            </a:r>
            <a:r>
              <a:rPr sz="2400" spc="-4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willꢀ</a:t>
            </a:r>
            <a:r>
              <a:rPr sz="2400" spc="-40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giveꢀ</a:t>
            </a:r>
            <a:r>
              <a:rPr sz="2400" spc="-4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usꢀ</a:t>
            </a:r>
            <a:r>
              <a:rPr sz="2400" spc="-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anꢀ</a:t>
            </a:r>
            <a:r>
              <a:rPr sz="2400" spc="-4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ideaꢀ</a:t>
            </a:r>
            <a:r>
              <a:rPr sz="2400" spc="-39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aboutꢀ</a:t>
            </a:r>
            <a:r>
              <a:rPr sz="2400" spc="-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howꢀ</a:t>
            </a:r>
            <a:r>
              <a:rPr sz="2400" spc="-4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realꢀ</a:t>
            </a:r>
            <a:r>
              <a:rPr sz="2400" spc="-4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businessꢀ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problemsꢀareꢀsolvedꢀusingꢀEDAꢀandꢀMachineꢀLearning.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7910" y="2724446"/>
            <a:ext cx="10124010" cy="1087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</a:t>
            </a:r>
            <a:r>
              <a:rPr sz="2400" spc="-2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thisꢀ</a:t>
            </a:r>
            <a:r>
              <a:rPr sz="2400" spc="-27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project,ꢀ</a:t>
            </a:r>
            <a:r>
              <a:rPr sz="2400" spc="-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weꢀ</a:t>
            </a:r>
            <a:r>
              <a:rPr sz="2400" spc="-2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willꢀ</a:t>
            </a:r>
            <a:r>
              <a:rPr sz="2400" spc="-2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alsoꢀ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developꢀ</a:t>
            </a:r>
            <a:r>
              <a:rPr sz="2400" spc="-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anꢀ</a:t>
            </a:r>
            <a:r>
              <a:rPr sz="24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understandingꢀ</a:t>
            </a:r>
            <a:r>
              <a:rPr sz="2400" spc="-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</a:t>
            </a:r>
            <a:r>
              <a:rPr sz="2400" spc="-2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analyticsꢀ</a:t>
            </a:r>
            <a:r>
              <a:rPr sz="24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inꢀ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retailꢀ</a:t>
            </a:r>
            <a:r>
              <a:rPr sz="2400" spc="-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4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marketingꢀservicesꢀ</a:t>
            </a:r>
            <a:r>
              <a:rPr sz="2400" spc="-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andꢀ</a:t>
            </a:r>
            <a:r>
              <a:rPr sz="2400" spc="-4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understandꢀ</a:t>
            </a:r>
            <a:r>
              <a:rPr sz="2400" spc="-5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howꢀ</a:t>
            </a:r>
            <a:r>
              <a:rPr sz="2400" spc="-4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4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isꢀ</a:t>
            </a:r>
            <a:r>
              <a:rPr sz="2400" spc="-4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usedꢀ</a:t>
            </a:r>
            <a:r>
              <a:rPr sz="2400" spc="-4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toꢀ</a:t>
            </a:r>
            <a:r>
              <a:rPr sz="2400" spc="-4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maximizeꢀ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theꢀrevenueꢀofꢀtheꢀcompany.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0334" y="154696"/>
            <a:ext cx="11314207" cy="38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4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350" spc="1017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300" dirty="0">
                <a:solidFill>
                  <a:srgbClr val="000000"/>
                </a:solidFill>
                <a:latin typeface="HVOHLA+Calibri"/>
                <a:cs typeface="HVOHLA+Calibri"/>
              </a:rPr>
              <a:t>PlottingꢀvaluesꢀinꢀOriginalꢀScaleꢀandꢀForecastingꢀforꢀnextꢀ6ꢀmonthsꢀwithꢀAutoꢀARIMAꢀModel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9653" y="109408"/>
            <a:ext cx="10977695" cy="743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BasedꢀonꢀMAPEꢀandꢀPredictions,ꢀAutoꢀARIMAꢀperformsꢀcomparativelyꢀbetter,ꢀhenceꢀ</a:t>
            </a:r>
          </a:p>
          <a:p>
            <a:pPr marL="384047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weꢀwillꢀproceedꢀwithꢀAutoꢀARIMAꢀtoꢀforecastꢀSalesꢀforꢀeachꢀCategory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653" y="949437"/>
            <a:ext cx="7538463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ForecastingꢀforꢀTechnologyꢀwithꢀ95%ꢀconfidenceꢀinterval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8616" y="145265"/>
            <a:ext cx="7954516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ForecastingꢀforꢀOfficeꢀSuppliesꢀwithꢀ95%ꢀconfidenceꢀinterval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4122" y="163196"/>
            <a:ext cx="7272983" cy="39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■</a:t>
            </a:r>
            <a:r>
              <a:rPr sz="2450" spc="931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ForecastingꢀforꢀFurnitureꢀwithꢀ95%ꢀconfidenceꢀinterval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58344" y="672084"/>
            <a:ext cx="5975715" cy="1305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77"/>
              </a:lnSpc>
              <a:spcBef>
                <a:spcPts val="0"/>
              </a:spcBef>
              <a:spcAft>
                <a:spcPts val="0"/>
              </a:spcAft>
            </a:pPr>
            <a:r>
              <a:rPr sz="88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0664" y="336459"/>
            <a:ext cx="5866481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Dataset 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0664" y="1986818"/>
            <a:ext cx="9975688" cy="142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TheꢀGlobalꢀSuperstoreꢀdatasetꢀcontainsꢀaroundꢀ51k+ꢀvalues,ꢀandꢀ24ꢀfeatures.ꢀ</a:t>
            </a:r>
          </a:p>
          <a:p>
            <a:pPr marL="285750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It’sꢀ</a:t>
            </a:r>
            <a:r>
              <a:rPr sz="2400" spc="-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aꢀ</a:t>
            </a:r>
            <a:r>
              <a:rPr sz="24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customerꢀ</a:t>
            </a:r>
            <a:r>
              <a:rPr sz="2400" spc="-3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centricꢀ</a:t>
            </a:r>
            <a:r>
              <a:rPr sz="2400" spc="-2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set,ꢀ</a:t>
            </a:r>
            <a:r>
              <a:rPr sz="2400" spc="-2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whichꢀ</a:t>
            </a:r>
            <a:r>
              <a:rPr sz="24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hasꢀ</a:t>
            </a:r>
            <a:r>
              <a:rPr sz="2400" spc="-2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dataꢀ</a:t>
            </a:r>
            <a:r>
              <a:rPr sz="2400" spc="-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ofꢀ</a:t>
            </a:r>
            <a:r>
              <a:rPr sz="240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allꢀ</a:t>
            </a:r>
            <a:r>
              <a:rPr sz="2400" spc="-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theꢀ</a:t>
            </a:r>
            <a:r>
              <a:rPr sz="2400" spc="-2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ordersꢀ</a:t>
            </a:r>
            <a:r>
              <a:rPr sz="2400" spc="-3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thatꢀ</a:t>
            </a:r>
          </a:p>
          <a:p>
            <a:pPr marL="285750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spc="15" dirty="0">
                <a:solidFill>
                  <a:srgbClr val="000000"/>
                </a:solidFill>
                <a:latin typeface="HVOHLA+Calibri"/>
                <a:cs typeface="HVOHLA+Calibri"/>
              </a:rPr>
              <a:t>haveꢀbeenꢀplacedꢀthroughꢀdifferentꢀvendorsꢀandꢀmarkets,ꢀstartingꢀfromꢀtheꢀ</a:t>
            </a:r>
          </a:p>
          <a:p>
            <a:pPr marL="285750" marR="0">
              <a:lnSpc>
                <a:spcPts val="2400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yearꢀ2012ꢀtillꢀ2015.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93769" y="6009077"/>
            <a:ext cx="5651127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u="sng" dirty="0">
                <a:solidFill>
                  <a:srgbClr val="5F5F5F"/>
                </a:solidFill>
                <a:latin typeface="DRCHBL+ArialMT"/>
                <a:cs typeface="DRCHBL+ArialMT"/>
                <a:hlinkClick r:id="rId3"/>
              </a:rPr>
              <a:t>Source-</a:t>
            </a:r>
            <a:r>
              <a:rPr sz="1800" u="sng" spc="50" dirty="0">
                <a:solidFill>
                  <a:srgbClr val="5F5F5F"/>
                </a:solidFill>
                <a:latin typeface="DRCHBL+ArialMT"/>
                <a:cs typeface="DRCHBL+ArialMT"/>
                <a:hlinkClick r:id="rId3"/>
              </a:rPr>
              <a:t> </a:t>
            </a:r>
            <a:r>
              <a:rPr sz="1800" u="sng" dirty="0">
                <a:solidFill>
                  <a:srgbClr val="5F5F5F"/>
                </a:solidFill>
                <a:latin typeface="DRCHBL+ArialMT"/>
                <a:cs typeface="DRCHBL+ArialMT"/>
                <a:hlinkClick r:id="rId3"/>
              </a:rPr>
              <a:t>https://data.world/asepetruk/global-superstore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0245" y="85312"/>
            <a:ext cx="1090333" cy="45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Variable Name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RowꢀId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50266" y="85312"/>
            <a:ext cx="143814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Variable Description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29484" y="85312"/>
            <a:ext cx="846162" cy="71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Data Type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8921" y="162972"/>
            <a:ext cx="1193043" cy="1409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Data Type</a:t>
            </a:r>
          </a:p>
          <a:p>
            <a:pPr marL="0" marR="0">
              <a:lnSpc>
                <a:spcPts val="1800"/>
              </a:lnSpc>
              <a:spcBef>
                <a:spcPts val="116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800"/>
              </a:lnSpc>
              <a:spcBef>
                <a:spcPts val="111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800"/>
              </a:lnSpc>
              <a:spcBef>
                <a:spcPts val="112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Datetime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62485" y="162972"/>
            <a:ext cx="1563689" cy="29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Variable Count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266" y="348103"/>
            <a:ext cx="109760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SerialꢀNumbers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71938" y="564097"/>
            <a:ext cx="384125" cy="637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15</a:t>
            </a:r>
          </a:p>
          <a:p>
            <a:pPr marL="57943" marR="0">
              <a:lnSpc>
                <a:spcPts val="1800"/>
              </a:lnSpc>
              <a:spcBef>
                <a:spcPts val="111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80245" y="610894"/>
            <a:ext cx="66838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OrderꢀId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50266" y="610894"/>
            <a:ext cx="279015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IDꢀcreatedꢀwhenꢀaꢀproductꢀorderꢀisꢀplaced.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80245" y="907705"/>
            <a:ext cx="843557" cy="716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OrderꢀDate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ShipꢀDate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ShipꢀMode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50266" y="907705"/>
            <a:ext cx="3086844" cy="716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Dateꢀonꢀwhichꢀaꢀcustomerꢀplacesꢀhis/herꢀorder.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Dateꢀonꢀwhichꢀtheꢀorderꢀisꢀshipped.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Modeꢀofꢀshipmentꢀofꢀeachꢀorder.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029484" y="907705"/>
            <a:ext cx="846162" cy="716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Datetime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Datetime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29882" y="1305777"/>
            <a:ext cx="268262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VOHLA+Calibri"/>
                <a:cs typeface="HVOHLA+Calibri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80245" y="1730097"/>
            <a:ext cx="908372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CustomerꢀId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50266" y="1730097"/>
            <a:ext cx="3297435" cy="48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IDꢀassignedꢀtoꢀeachꢀcustomerꢀwhoꢀplacesꢀanꢀorder.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NameꢀofꢀCustomer.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029484" y="1730097"/>
            <a:ext cx="846162" cy="48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80245" y="2026906"/>
            <a:ext cx="115885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CustomerꢀName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80245" y="2323717"/>
            <a:ext cx="882104" cy="716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Segment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PostalꢀCode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City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50266" y="2323717"/>
            <a:ext cx="2602334" cy="45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Sectionꢀfromꢀwhereꢀtheꢀorderꢀisꢀplaced.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PinꢀCode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029484" y="2323717"/>
            <a:ext cx="846162" cy="716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86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819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550266" y="2849298"/>
            <a:ext cx="1123801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Customer’sꢀCity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280245" y="3146109"/>
            <a:ext cx="47334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State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50266" y="3146109"/>
            <a:ext cx="2559769" cy="1080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StateꢀwhereꢀCustomer’sꢀCityꢀisꢀLocated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CountryꢀwhereꢀStateꢀisꢀLocated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Countriesꢀgroupedꢀregionꢀwise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GlobalꢀRegions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029484" y="3146109"/>
            <a:ext cx="846162" cy="2268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80245" y="3442918"/>
            <a:ext cx="64732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Country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80245" y="3739728"/>
            <a:ext cx="578122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Region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80245" y="4036538"/>
            <a:ext cx="604986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Market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0245" y="4333348"/>
            <a:ext cx="1043657" cy="1080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ProductꢀId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Category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Sub-Category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ProductꢀName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550266" y="4333348"/>
            <a:ext cx="2849463" cy="1080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ProductꢀIDꢀofꢀeachꢀproduct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Categoryꢀtoꢀwhichꢀeachꢀproductꢀbelongsꢀto.</a:t>
            </a:r>
          </a:p>
          <a:p>
            <a:pPr marL="0" marR="0">
              <a:lnSpc>
                <a:spcPts val="1200"/>
              </a:lnSpc>
              <a:spcBef>
                <a:spcPts val="11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Sub-CategoryꢀofꢀeachꢀCategory</a:t>
            </a:r>
          </a:p>
          <a:p>
            <a:pPr marL="0" marR="0">
              <a:lnSpc>
                <a:spcPts val="1200"/>
              </a:lnSpc>
              <a:spcBef>
                <a:spcPts val="113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Nameꢀofꢀproducts.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280245" y="5486569"/>
            <a:ext cx="465832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Sales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550266" y="5486569"/>
            <a:ext cx="2502024" cy="876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RevenueꢀGeneratedꢀonꢀProductꢀSales.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Numberꢀofꢀproductsꢀsoldꢀinꢀtheꢀorder.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Discountꢀavailableꢀonꢀeachꢀproduct.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Profitꢀgainedꢀonꢀsales.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029484" y="5486569"/>
            <a:ext cx="788937" cy="1105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Numerical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80245" y="5715341"/>
            <a:ext cx="696738" cy="6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Quantity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Discount</a:t>
            </a:r>
          </a:p>
          <a:p>
            <a:pPr marL="0" marR="0">
              <a:lnSpc>
                <a:spcPts val="1200"/>
              </a:lnSpc>
              <a:spcBef>
                <a:spcPts val="601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Profit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80245" y="6401657"/>
            <a:ext cx="99112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ShippingꢀCost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550266" y="6401657"/>
            <a:ext cx="198320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Amountꢀpayableꢀforꢀshipping.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280245" y="6664448"/>
            <a:ext cx="100525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OrderꢀPriority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550266" y="6664448"/>
            <a:ext cx="1467594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PriorityꢀofꢀtheꢀOrders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029484" y="6664448"/>
            <a:ext cx="846162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HVOHLA+Calibri"/>
                <a:cs typeface="HVOHLA+Calibri"/>
              </a:rPr>
              <a:t>Categorical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2065" y="390248"/>
            <a:ext cx="7496541" cy="81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22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EDA &amp; Statistical 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2065" y="1606365"/>
            <a:ext cx="7868445" cy="39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9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StatisticalꢀSummaryꢀforꢀNumericalꢀandꢀCategoricalꢀvariables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79976" y="1583300"/>
            <a:ext cx="1604138" cy="600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No. of Unique</a:t>
            </a:r>
          </a:p>
          <a:p>
            <a:pPr marL="368299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Values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39994" y="1831407"/>
            <a:ext cx="1270248" cy="600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No. of Null</a:t>
            </a:r>
          </a:p>
          <a:p>
            <a:pPr marL="200818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RWUCR+FranklinGothic-Book"/>
                <a:cs typeface="CRWUCR+FranklinGothic-Book"/>
              </a:rPr>
              <a:t>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7305" y="13301"/>
            <a:ext cx="4727952" cy="729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42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0000"/>
                </a:solidFill>
                <a:latin typeface="MQJUMS+FranklinGothic-Book,Bold"/>
                <a:cs typeface="MQJUMS+FranklinGothic-Book,Bold"/>
              </a:rPr>
              <a:t>Correlation Matrix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790" y="5655350"/>
            <a:ext cx="10436362" cy="1125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SalesꢀhasꢀhighestꢀcorrelationꢀwithꢀShippingꢀCost,ꢀandꢀmoderateꢀcorrelationꢀwithꢀ</a:t>
            </a:r>
          </a:p>
          <a:p>
            <a:pPr marL="28575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Quantity.</a:t>
            </a:r>
          </a:p>
          <a:p>
            <a:pPr marL="0" marR="0">
              <a:lnSpc>
                <a:spcPts val="2719"/>
              </a:lnSpc>
              <a:spcBef>
                <a:spcPts val="7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SJFHSO+Wingdings-Regular"/>
                <a:cs typeface="SJFHSO+Wingdings-Regular"/>
              </a:rPr>
              <a:t>§</a:t>
            </a:r>
            <a:r>
              <a:rPr sz="245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VOHLA+Calibri"/>
                <a:cs typeface="HVOHLA+Calibri"/>
              </a:rPr>
              <a:t>ProfitꢀisꢀalsoꢀmoderatelyꢀcorrelatedꢀwithꢀSales.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3250</Words>
  <Application>Microsoft Macintosh PowerPoint</Application>
  <PresentationFormat>Widescreen</PresentationFormat>
  <Paragraphs>260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HVOHLA+Calibri</vt:lpstr>
      <vt:lpstr>SJFHSO+Wingdings-Regular</vt:lpstr>
      <vt:lpstr>DRCHBL+ArialMT</vt:lpstr>
      <vt:lpstr>Times New Roman</vt:lpstr>
      <vt:lpstr>ULSTJS+Arial-BoldMT</vt:lpstr>
      <vt:lpstr>CRWUCR+FranklinGothic-Book</vt:lpstr>
      <vt:lpstr>Calibri</vt:lpstr>
      <vt:lpstr>MQJUMS+FranklinGothic-Book,Bold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Vivek Lamba</cp:lastModifiedBy>
  <cp:revision>2</cp:revision>
  <dcterms:modified xsi:type="dcterms:W3CDTF">2025-08-25T11:37:52Z</dcterms:modified>
</cp:coreProperties>
</file>